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70" r:id="rId5"/>
    <p:sldId id="355" r:id="rId6"/>
    <p:sldId id="363" r:id="rId7"/>
    <p:sldId id="386" r:id="rId8"/>
    <p:sldId id="367" r:id="rId9"/>
    <p:sldId id="360" r:id="rId10"/>
    <p:sldId id="376" r:id="rId11"/>
    <p:sldId id="378" r:id="rId12"/>
    <p:sldId id="381" r:id="rId13"/>
    <p:sldId id="377" r:id="rId14"/>
    <p:sldId id="380" r:id="rId15"/>
    <p:sldId id="379" r:id="rId16"/>
    <p:sldId id="384" r:id="rId17"/>
    <p:sldId id="385" r:id="rId18"/>
    <p:sldId id="364" r:id="rId19"/>
    <p:sldId id="383" r:id="rId20"/>
    <p:sldId id="382" r:id="rId21"/>
    <p:sldId id="33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84C8"/>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3" autoAdjust="0"/>
    <p:restoredTop sz="94660"/>
  </p:normalViewPr>
  <p:slideViewPr>
    <p:cSldViewPr snapToGrid="0">
      <p:cViewPr varScale="1">
        <p:scale>
          <a:sx n="112" d="100"/>
          <a:sy n="112" d="100"/>
        </p:scale>
        <p:origin x="2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27-9-2022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3943758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27-9-2022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27-9-2022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27-9-2022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22901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27-9-2022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mijnverborgenimpact.n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txBox="1">
            <a:spLocks/>
          </p:cNvSpPr>
          <p:nvPr/>
        </p:nvSpPr>
        <p:spPr>
          <a:xfrm>
            <a:off x="-473964" y="2227138"/>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endParaRPr lang="nl-NL" dirty="0">
              <a:solidFill>
                <a:srgbClr val="068998"/>
              </a:solidFill>
            </a:endParaRPr>
          </a:p>
        </p:txBody>
      </p:sp>
      <p:sp>
        <p:nvSpPr>
          <p:cNvPr id="2" name="Titel 2">
            <a:extLst>
              <a:ext uri="{FF2B5EF4-FFF2-40B4-BE49-F238E27FC236}">
                <a16:creationId xmlns:a16="http://schemas.microsoft.com/office/drawing/2014/main" id="{145C775D-C30E-3A88-4276-D4BB47E219C4}"/>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IBS ‘Mijn leefomgeving’</a:t>
            </a:r>
            <a:endParaRPr lang="nl-NL" sz="4400" dirty="0">
              <a:solidFill>
                <a:srgbClr val="002060"/>
              </a:solidFill>
              <a:latin typeface="Arial" panose="020B0604020202020204" pitchFamily="34" charset="0"/>
              <a:cs typeface="Arial" panose="020B0604020202020204" pitchFamily="34" charset="0"/>
            </a:endParaRPr>
          </a:p>
        </p:txBody>
      </p:sp>
      <p:sp>
        <p:nvSpPr>
          <p:cNvPr id="3" name="Tijdelijke aanduiding voor inhoud 5">
            <a:extLst>
              <a:ext uri="{FF2B5EF4-FFF2-40B4-BE49-F238E27FC236}">
                <a16:creationId xmlns:a16="http://schemas.microsoft.com/office/drawing/2014/main" id="{7749BDCF-290A-BA87-FBC8-0337F5FE3819}"/>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 Projectmanagement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a:t>
            </a:r>
            <a:r>
              <a:rPr lang="nl-NL" sz="1200" dirty="0">
                <a:solidFill>
                  <a:schemeClr val="bg1">
                    <a:lumMod val="65000"/>
                  </a:schemeClr>
                </a:solidFill>
                <a:latin typeface="Arial"/>
                <a:cs typeface="Arial"/>
              </a:rPr>
              <a:t>Financieel management</a:t>
            </a:r>
          </a:p>
          <a:p>
            <a:pPr>
              <a:buFont typeface="Wingdings" panose="05000000000000000000" pitchFamily="2" charset="2"/>
              <a:buChar char="q"/>
            </a:pPr>
            <a:r>
              <a:rPr lang="nl-NL" sz="1200" dirty="0">
                <a:solidFill>
                  <a:schemeClr val="bg1">
                    <a:lumMod val="65000"/>
                  </a:schemeClr>
                </a:solidFill>
                <a:latin typeface="Arial"/>
                <a:cs typeface="Arial"/>
              </a:rPr>
              <a:t> Marketing en communicatie</a:t>
            </a:r>
          </a:p>
          <a:p>
            <a:pPr>
              <a:buFont typeface="Wingdings" panose="05000000000000000000" pitchFamily="2" charset="2"/>
              <a:buChar char="q"/>
            </a:pPr>
            <a:r>
              <a:rPr lang="nl-NL" sz="1200" dirty="0">
                <a:latin typeface="Arial"/>
                <a:cs typeface="Arial"/>
              </a:rPr>
              <a:t> De verborgen impact</a:t>
            </a:r>
          </a:p>
          <a:p>
            <a:pPr>
              <a:buFont typeface="Wingdings" panose="05000000000000000000" pitchFamily="2" charset="2"/>
              <a:buChar char="q"/>
            </a:pPr>
            <a:r>
              <a:rPr lang="nl-NL" sz="1200" dirty="0">
                <a:solidFill>
                  <a:schemeClr val="bg1">
                    <a:lumMod val="65000"/>
                  </a:schemeClr>
                </a:solidFill>
                <a:latin typeface="Arial"/>
                <a:cs typeface="Arial"/>
              </a:rPr>
              <a:t> Samenwerken</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4" name="Tijdelijke aanduiding voor inhoud 5">
            <a:extLst>
              <a:ext uri="{FF2B5EF4-FFF2-40B4-BE49-F238E27FC236}">
                <a16:creationId xmlns:a16="http://schemas.microsoft.com/office/drawing/2014/main" id="{1D1F2B2F-F89C-B70C-1615-DC372D1DA5A2}"/>
              </a:ext>
            </a:extLst>
          </p:cNvPr>
          <p:cNvSpPr txBox="1">
            <a:spLocks/>
          </p:cNvSpPr>
          <p:nvPr/>
        </p:nvSpPr>
        <p:spPr bwMode="auto">
          <a:xfrm>
            <a:off x="1915404" y="1729015"/>
            <a:ext cx="321666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Soorten impact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Impact top 10 </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5" name="Tabel 13">
            <a:extLst>
              <a:ext uri="{FF2B5EF4-FFF2-40B4-BE49-F238E27FC236}">
                <a16:creationId xmlns:a16="http://schemas.microsoft.com/office/drawing/2014/main" id="{CE2B511D-DCC4-570F-DFBF-B5A3CF912B35}"/>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50000"/>
                            </a:schemeClr>
                          </a:solidFill>
                          <a:latin typeface="+mn-lt"/>
                          <a:ea typeface="+mn-ea"/>
                          <a:cs typeface="+mn-cs"/>
                        </a:rPr>
                        <a:t>Week 1</a:t>
                      </a:r>
                    </a:p>
                  </a:txBody>
                  <a:tcPr anchor="ctr"/>
                </a:tc>
                <a:tc>
                  <a:txBody>
                    <a:bodyPr/>
                    <a:lstStyle/>
                    <a:p>
                      <a:pPr algn="ctr"/>
                      <a:r>
                        <a:rPr lang="nl-NL" sz="1200" b="1" kern="1200" dirty="0">
                          <a:solidFill>
                            <a:schemeClr val="bg1">
                              <a:lumMod val="50000"/>
                            </a:schemeClr>
                          </a:solidFill>
                          <a:latin typeface="+mn-lt"/>
                          <a:ea typeface="+mn-ea"/>
                          <a:cs typeface="+mn-cs"/>
                        </a:rPr>
                        <a:t>Week 2</a:t>
                      </a:r>
                    </a:p>
                  </a:txBody>
                  <a:tcPr anchor="ctr"/>
                </a:tc>
                <a:tc>
                  <a:txBody>
                    <a:bodyPr/>
                    <a:lstStyle/>
                    <a:p>
                      <a:pPr algn="ctr"/>
                      <a:r>
                        <a:rPr lang="nl-NL" sz="1200" b="1" kern="1200" dirty="0">
                          <a:solidFill>
                            <a:schemeClr val="tx1"/>
                          </a:solidFill>
                          <a:latin typeface="+mn-lt"/>
                          <a:ea typeface="+mn-ea"/>
                          <a:cs typeface="+mn-cs"/>
                        </a:rPr>
                        <a:t>Week 3</a:t>
                      </a:r>
                    </a:p>
                  </a:txBody>
                  <a:tcPr anchor="ctr"/>
                </a:tc>
                <a:tc>
                  <a:txBody>
                    <a:bodyPr/>
                    <a:lstStyle/>
                    <a:p>
                      <a:pPr algn="ctr"/>
                      <a:r>
                        <a:rPr lang="nl-NL" sz="1200" b="1" kern="1200" dirty="0">
                          <a:solidFill>
                            <a:schemeClr val="bg1">
                              <a:lumMod val="50000"/>
                            </a:schemeClr>
                          </a:solidFill>
                          <a:latin typeface="+mn-lt"/>
                          <a:ea typeface="+mn-ea"/>
                          <a:cs typeface="+mn-cs"/>
                        </a:rPr>
                        <a:t>Week 4</a:t>
                      </a:r>
                    </a:p>
                  </a:txBody>
                  <a:tcPr anchor="ctr"/>
                </a:tc>
                <a:tc>
                  <a:txBody>
                    <a:bodyPr/>
                    <a:lstStyle/>
                    <a:p>
                      <a:pPr algn="ctr"/>
                      <a:r>
                        <a:rPr lang="nl-NL" sz="1200" b="1" kern="1200">
                          <a:solidFill>
                            <a:schemeClr val="bg1">
                              <a:lumMod val="50000"/>
                            </a:schemeClr>
                          </a:solidFill>
                          <a:latin typeface="+mn-lt"/>
                          <a:ea typeface="+mn-ea"/>
                          <a:cs typeface="+mn-cs"/>
                        </a:rPr>
                        <a:t>Week 5</a:t>
                      </a:r>
                    </a:p>
                  </a:txBody>
                  <a:tcPr anchor="ctr"/>
                </a:tc>
                <a:tc>
                  <a:txBody>
                    <a:bodyPr/>
                    <a:lstStyle/>
                    <a:p>
                      <a:pPr algn="ctr"/>
                      <a:r>
                        <a:rPr lang="nl-NL" sz="1200" dirty="0">
                          <a:solidFill>
                            <a:schemeClr val="bg1">
                              <a:lumMod val="50000"/>
                            </a:schemeClr>
                          </a:solidFill>
                        </a:rPr>
                        <a:t>Week 6</a:t>
                      </a:r>
                    </a:p>
                  </a:txBody>
                  <a:tcPr anchor="ctr"/>
                </a:tc>
                <a:tc>
                  <a:txBody>
                    <a:bodyPr/>
                    <a:lstStyle/>
                    <a:p>
                      <a:pPr algn="ctr"/>
                      <a:r>
                        <a:rPr lang="nl-NL" sz="1200" dirty="0">
                          <a:solidFill>
                            <a:schemeClr val="bg1">
                              <a:lumMod val="50000"/>
                            </a:schemeClr>
                          </a:solidFill>
                        </a:rPr>
                        <a:t>Week 7</a:t>
                      </a:r>
                    </a:p>
                  </a:txBody>
                  <a:tcPr anchor="ctr"/>
                </a:tc>
                <a:tc>
                  <a:txBody>
                    <a:bodyPr/>
                    <a:lstStyle/>
                    <a:p>
                      <a:pPr algn="ctr"/>
                      <a:r>
                        <a:rPr lang="nl-NL" sz="1200" dirty="0">
                          <a:solidFill>
                            <a:schemeClr val="bg1">
                              <a:lumMod val="50000"/>
                            </a:schemeClr>
                          </a:solidFill>
                        </a:rPr>
                        <a:t>Week 8</a:t>
                      </a:r>
                    </a:p>
                  </a:txBody>
                  <a:tcPr anchor="ctr"/>
                </a:tc>
                <a:tc>
                  <a:txBody>
                    <a:bodyPr/>
                    <a:lstStyle/>
                    <a:p>
                      <a:pPr algn="ctr"/>
                      <a:r>
                        <a:rPr lang="nl-NL" sz="1200">
                          <a:solidFill>
                            <a:schemeClr val="bg1">
                              <a:lumMod val="50000"/>
                            </a:schemeClr>
                          </a:solidFill>
                        </a:rPr>
                        <a:t>Week 9</a:t>
                      </a:r>
                    </a:p>
                  </a:txBody>
                  <a:tcPr anchor="ctr"/>
                </a:tc>
                <a:tc>
                  <a:txBody>
                    <a:bodyPr/>
                    <a:lstStyle/>
                    <a:p>
                      <a:pPr algn="ctr"/>
                      <a:r>
                        <a:rPr lang="nl-NL" sz="1200" dirty="0">
                          <a:solidFill>
                            <a:schemeClr val="bg1">
                              <a:lumMod val="50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6" name="Afbeelding 5">
            <a:extLst>
              <a:ext uri="{FF2B5EF4-FFF2-40B4-BE49-F238E27FC236}">
                <a16:creationId xmlns:a16="http://schemas.microsoft.com/office/drawing/2014/main" id="{13BB6894-F3EB-951F-02A6-AED0610DF2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1" name="Afbeelding 10">
            <a:extLst>
              <a:ext uri="{FF2B5EF4-FFF2-40B4-BE49-F238E27FC236}">
                <a16:creationId xmlns:a16="http://schemas.microsoft.com/office/drawing/2014/main" id="{E1AF1E48-5107-406B-A33C-D1C30D5195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2" name="Tijdelijke aanduiding voor inhoud 5">
            <a:extLst>
              <a:ext uri="{FF2B5EF4-FFF2-40B4-BE49-F238E27FC236}">
                <a16:creationId xmlns:a16="http://schemas.microsoft.com/office/drawing/2014/main" id="{11D6ADF2-EC91-08D8-A387-F73CC22473B2}"/>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Presentatie</a:t>
            </a:r>
          </a:p>
        </p:txBody>
      </p:sp>
      <p:pic>
        <p:nvPicPr>
          <p:cNvPr id="13" name="Afbeelding 12">
            <a:extLst>
              <a:ext uri="{FF2B5EF4-FFF2-40B4-BE49-F238E27FC236}">
                <a16:creationId xmlns:a16="http://schemas.microsoft.com/office/drawing/2014/main" id="{9D92DE96-115D-A794-FCF7-5288682CAF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64634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5BE5A-B433-8998-A2C4-731EBF8F5465}"/>
              </a:ext>
            </a:extLst>
          </p:cNvPr>
          <p:cNvSpPr>
            <a:spLocks noGrp="1"/>
          </p:cNvSpPr>
          <p:nvPr>
            <p:ph type="title"/>
          </p:nvPr>
        </p:nvSpPr>
        <p:spPr/>
        <p:txBody>
          <a:bodyPr/>
          <a:lstStyle/>
          <a:p>
            <a:r>
              <a:rPr lang="nl-NL" sz="5400" dirty="0">
                <a:solidFill>
                  <a:schemeClr val="accent2">
                    <a:lumMod val="50000"/>
                  </a:schemeClr>
                </a:solidFill>
              </a:rPr>
              <a:t>Biodiversiteit</a:t>
            </a:r>
          </a:p>
        </p:txBody>
      </p:sp>
      <p:sp>
        <p:nvSpPr>
          <p:cNvPr id="3" name="Tijdelijke aanduiding voor inhoud 2">
            <a:extLst>
              <a:ext uri="{FF2B5EF4-FFF2-40B4-BE49-F238E27FC236}">
                <a16:creationId xmlns:a16="http://schemas.microsoft.com/office/drawing/2014/main" id="{F33FC4EC-B4F9-6933-14F4-15CF922B6C0B}"/>
              </a:ext>
            </a:extLst>
          </p:cNvPr>
          <p:cNvSpPr>
            <a:spLocks noGrp="1"/>
          </p:cNvSpPr>
          <p:nvPr>
            <p:ph idx="1"/>
          </p:nvPr>
        </p:nvSpPr>
        <p:spPr>
          <a:xfrm>
            <a:off x="2735628" y="1196753"/>
            <a:ext cx="6082908" cy="1623939"/>
          </a:xfrm>
        </p:spPr>
        <p:style>
          <a:lnRef idx="1">
            <a:schemeClr val="accent3"/>
          </a:lnRef>
          <a:fillRef idx="2">
            <a:schemeClr val="accent3"/>
          </a:fillRef>
          <a:effectRef idx="1">
            <a:schemeClr val="accent3"/>
          </a:effectRef>
          <a:fontRef idx="minor">
            <a:schemeClr val="dk1"/>
          </a:fontRef>
        </p:style>
        <p:txBody>
          <a:bodyPr/>
          <a:lstStyle/>
          <a:p>
            <a:r>
              <a:rPr lang="nl-NL" dirty="0"/>
              <a:t>Ontbossing</a:t>
            </a:r>
          </a:p>
          <a:p>
            <a:r>
              <a:rPr lang="nl-NL" dirty="0"/>
              <a:t>Het nut van soorten </a:t>
            </a:r>
          </a:p>
          <a:p>
            <a:endParaRPr lang="nl-NL" dirty="0"/>
          </a:p>
        </p:txBody>
      </p:sp>
      <p:pic>
        <p:nvPicPr>
          <p:cNvPr id="4" name="Tijdelijke aanduiding voor inhoud 4">
            <a:extLst>
              <a:ext uri="{FF2B5EF4-FFF2-40B4-BE49-F238E27FC236}">
                <a16:creationId xmlns:a16="http://schemas.microsoft.com/office/drawing/2014/main" id="{864C0502-D2B9-090D-374C-469B2A8AC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49" y="5997844"/>
            <a:ext cx="2228570" cy="803746"/>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A8CDC6B9-1359-6230-F47D-74C02EAD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619" y="5633606"/>
            <a:ext cx="3642102" cy="1167984"/>
          </a:xfrm>
          <a:prstGeom prst="rect">
            <a:avLst/>
          </a:prstGeom>
        </p:spPr>
      </p:pic>
    </p:spTree>
    <p:extLst>
      <p:ext uri="{BB962C8B-B14F-4D97-AF65-F5344CB8AC3E}">
        <p14:creationId xmlns:p14="http://schemas.microsoft.com/office/powerpoint/2010/main" val="368898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6DB9D-6395-F86A-DB64-D9506AB30746}"/>
              </a:ext>
            </a:extLst>
          </p:cNvPr>
          <p:cNvSpPr>
            <a:spLocks noGrp="1"/>
          </p:cNvSpPr>
          <p:nvPr>
            <p:ph type="title"/>
          </p:nvPr>
        </p:nvSpPr>
        <p:spPr/>
        <p:txBody>
          <a:bodyPr/>
          <a:lstStyle/>
          <a:p>
            <a:r>
              <a:rPr lang="nl-NL" sz="6000" dirty="0">
                <a:solidFill>
                  <a:schemeClr val="accent4">
                    <a:lumMod val="75000"/>
                  </a:schemeClr>
                </a:solidFill>
              </a:rPr>
              <a:t>Milieuvervuiling</a:t>
            </a:r>
            <a:r>
              <a:rPr lang="nl-NL" dirty="0"/>
              <a:t> </a:t>
            </a:r>
          </a:p>
        </p:txBody>
      </p:sp>
      <p:sp>
        <p:nvSpPr>
          <p:cNvPr id="3" name="Tijdelijke aanduiding voor inhoud 2">
            <a:extLst>
              <a:ext uri="{FF2B5EF4-FFF2-40B4-BE49-F238E27FC236}">
                <a16:creationId xmlns:a16="http://schemas.microsoft.com/office/drawing/2014/main" id="{3278CBCC-6FEF-95E0-32A0-F77C27400CF7}"/>
              </a:ext>
            </a:extLst>
          </p:cNvPr>
          <p:cNvSpPr>
            <a:spLocks noGrp="1"/>
          </p:cNvSpPr>
          <p:nvPr>
            <p:ph idx="1"/>
          </p:nvPr>
        </p:nvSpPr>
        <p:spPr>
          <a:xfrm>
            <a:off x="2735627" y="1196753"/>
            <a:ext cx="5958922" cy="1933905"/>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dirty="0"/>
              <a:t>Lucht</a:t>
            </a:r>
          </a:p>
          <a:p>
            <a:r>
              <a:rPr lang="nl-NL" dirty="0"/>
              <a:t>Bodem</a:t>
            </a:r>
          </a:p>
          <a:p>
            <a:r>
              <a:rPr lang="nl-NL" dirty="0"/>
              <a:t>Water</a:t>
            </a:r>
          </a:p>
        </p:txBody>
      </p:sp>
      <p:pic>
        <p:nvPicPr>
          <p:cNvPr id="4" name="Tijdelijke aanduiding voor inhoud 5" descr="Afbeelding met tekst&#10;&#10;Automatisch gegenereerde beschrijving">
            <a:extLst>
              <a:ext uri="{FF2B5EF4-FFF2-40B4-BE49-F238E27FC236}">
                <a16:creationId xmlns:a16="http://schemas.microsoft.com/office/drawing/2014/main" id="{390EA82B-7596-841C-D2FD-D66836B4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8359"/>
            <a:ext cx="2111734" cy="916202"/>
          </a:xfrm>
          <a:prstGeom prst="rect">
            <a:avLst/>
          </a:prstGeom>
        </p:spPr>
      </p:pic>
    </p:spTree>
    <p:extLst>
      <p:ext uri="{BB962C8B-B14F-4D97-AF65-F5344CB8AC3E}">
        <p14:creationId xmlns:p14="http://schemas.microsoft.com/office/powerpoint/2010/main" val="388995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D98AF-DA9B-CBF1-5482-318FE0BD1662}"/>
              </a:ext>
            </a:extLst>
          </p:cNvPr>
          <p:cNvSpPr>
            <a:spLocks noGrp="1"/>
          </p:cNvSpPr>
          <p:nvPr>
            <p:ph type="title"/>
          </p:nvPr>
        </p:nvSpPr>
        <p:spPr/>
        <p:txBody>
          <a:bodyPr/>
          <a:lstStyle/>
          <a:p>
            <a:r>
              <a:rPr lang="nl-NL" sz="6000" dirty="0">
                <a:solidFill>
                  <a:srgbClr val="7484C8"/>
                </a:solidFill>
              </a:rPr>
              <a:t>Even verwerken</a:t>
            </a:r>
          </a:p>
        </p:txBody>
      </p:sp>
      <p:sp>
        <p:nvSpPr>
          <p:cNvPr id="3" name="Tijdelijke aanduiding voor inhoud 2">
            <a:extLst>
              <a:ext uri="{FF2B5EF4-FFF2-40B4-BE49-F238E27FC236}">
                <a16:creationId xmlns:a16="http://schemas.microsoft.com/office/drawing/2014/main" id="{375647F5-E9ED-1037-F16F-FBFB7FBB0F90}"/>
              </a:ext>
            </a:extLst>
          </p:cNvPr>
          <p:cNvSpPr>
            <a:spLocks noGrp="1"/>
          </p:cNvSpPr>
          <p:nvPr>
            <p:ph idx="1"/>
          </p:nvPr>
        </p:nvSpPr>
        <p:spPr/>
        <p:txBody>
          <a:bodyPr>
            <a:normAutofit/>
          </a:bodyPr>
          <a:lstStyle/>
          <a:p>
            <a:r>
              <a:rPr lang="nl-NL" sz="4400" dirty="0"/>
              <a:t>Opdracht: We werken in 5 groepjes. Jullie krijgen per groepje een blaadje met 1 soort impact die we net hebben behandeld. Verzin samen tips om de impact te verminderen. </a:t>
            </a:r>
          </a:p>
          <a:p>
            <a:endParaRPr lang="nl-NL" sz="4400" dirty="0">
              <a:latin typeface="American Typewriter" panose="02090604020004020304" pitchFamily="18" charset="77"/>
            </a:endParaRPr>
          </a:p>
          <a:p>
            <a:pPr marL="0" indent="0">
              <a:buNone/>
            </a:pPr>
            <a:endParaRPr lang="nl-NL" sz="4400" dirty="0">
              <a:latin typeface="American Typewriter" panose="02090604020004020304" pitchFamily="18" charset="77"/>
            </a:endParaRPr>
          </a:p>
        </p:txBody>
      </p:sp>
    </p:spTree>
    <p:extLst>
      <p:ext uri="{BB962C8B-B14F-4D97-AF65-F5344CB8AC3E}">
        <p14:creationId xmlns:p14="http://schemas.microsoft.com/office/powerpoint/2010/main" val="169451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1A04F-7D18-BEA5-E0CB-48BB0FF0E98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0B8E771-EFFE-E0D6-5988-D638CBDD8593}"/>
              </a:ext>
            </a:extLst>
          </p:cNvPr>
          <p:cNvSpPr>
            <a:spLocks noGrp="1"/>
          </p:cNvSpPr>
          <p:nvPr>
            <p:ph idx="1"/>
          </p:nvPr>
        </p:nvSpPr>
        <p:spPr/>
        <p:txBody>
          <a:bodyPr>
            <a:normAutofit/>
          </a:bodyPr>
          <a:lstStyle/>
          <a:p>
            <a:r>
              <a:rPr lang="nl-NL" sz="4400" dirty="0"/>
              <a:t>Nadat je de tips hebt opgeschreven, geven we het blaadje door aan het volgende groepje. Die kijkt of ze het nog kunnen aanvullen. Als we alle soorten hebben gehad plakken we het blad op de muur. </a:t>
            </a:r>
          </a:p>
        </p:txBody>
      </p:sp>
    </p:spTree>
    <p:extLst>
      <p:ext uri="{BB962C8B-B14F-4D97-AF65-F5344CB8AC3E}">
        <p14:creationId xmlns:p14="http://schemas.microsoft.com/office/powerpoint/2010/main" val="415496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74904-C8F1-708C-35FC-8F98BC3B19C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0B4DAB8-98D9-8E9D-2DAA-909D3B18B7B0}"/>
              </a:ext>
            </a:extLst>
          </p:cNvPr>
          <p:cNvSpPr>
            <a:spLocks noGrp="1"/>
          </p:cNvSpPr>
          <p:nvPr>
            <p:ph idx="1"/>
          </p:nvPr>
        </p:nvSpPr>
        <p:spPr/>
        <p:txBody>
          <a:bodyPr>
            <a:normAutofit/>
          </a:bodyPr>
          <a:lstStyle/>
          <a:p>
            <a:r>
              <a:rPr lang="nl-NL" sz="4400" dirty="0"/>
              <a:t>Samen kijken: Loop langs alle blaadjes. Plak stickertjes bij de tips die jij het beste vindt. </a:t>
            </a:r>
          </a:p>
        </p:txBody>
      </p:sp>
    </p:spTree>
    <p:extLst>
      <p:ext uri="{BB962C8B-B14F-4D97-AF65-F5344CB8AC3E}">
        <p14:creationId xmlns:p14="http://schemas.microsoft.com/office/powerpoint/2010/main" val="399252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ACAA63-B0EA-A199-1070-E599CF970B2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0" kern="1200">
                <a:solidFill>
                  <a:srgbClr val="FFFFFF"/>
                </a:solidFill>
                <a:latin typeface="+mj-lt"/>
                <a:ea typeface="+mj-ea"/>
                <a:cs typeface="+mj-cs"/>
              </a:rPr>
              <a:t>De impact top 10 </a:t>
            </a:r>
          </a:p>
        </p:txBody>
      </p:sp>
      <p:pic>
        <p:nvPicPr>
          <p:cNvPr id="7" name="Picture 2" descr="What is hidden impact – Think Big Act Now">
            <a:extLst>
              <a:ext uri="{FF2B5EF4-FFF2-40B4-BE49-F238E27FC236}">
                <a16:creationId xmlns:a16="http://schemas.microsoft.com/office/drawing/2014/main" id="{B3DBDF10-8B56-78C8-356B-29407667B8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27804" y="456524"/>
            <a:ext cx="5003654" cy="6807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hat is hidden impact – Think Big Act Now">
            <a:extLst>
              <a:ext uri="{FF2B5EF4-FFF2-40B4-BE49-F238E27FC236}">
                <a16:creationId xmlns:a16="http://schemas.microsoft.com/office/drawing/2014/main" id="{E77D92A2-0107-07D2-3E2B-4D5DF3490B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3127" y="-139485"/>
            <a:ext cx="5274150" cy="717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7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7927F-23B4-8290-DA27-DA31CD1D9C8D}"/>
              </a:ext>
            </a:extLst>
          </p:cNvPr>
          <p:cNvSpPr>
            <a:spLocks noGrp="1"/>
          </p:cNvSpPr>
          <p:nvPr>
            <p:ph type="title"/>
          </p:nvPr>
        </p:nvSpPr>
        <p:spPr>
          <a:xfrm>
            <a:off x="4965430" y="629266"/>
            <a:ext cx="6586491" cy="1676603"/>
          </a:xfrm>
        </p:spPr>
        <p:txBody>
          <a:bodyPr>
            <a:normAutofit fontScale="90000"/>
          </a:bodyPr>
          <a:lstStyle/>
          <a:p>
            <a:r>
              <a:rPr lang="nl-NL" sz="5400" b="0" dirty="0">
                <a:solidFill>
                  <a:schemeClr val="accent1">
                    <a:lumMod val="75000"/>
                  </a:schemeClr>
                </a:solidFill>
              </a:rPr>
              <a:t>De top 10, onderverdeeld in vier sectoren </a:t>
            </a:r>
          </a:p>
        </p:txBody>
      </p:sp>
      <p:sp>
        <p:nvSpPr>
          <p:cNvPr id="9" name="Content Placeholder 8">
            <a:extLst>
              <a:ext uri="{FF2B5EF4-FFF2-40B4-BE49-F238E27FC236}">
                <a16:creationId xmlns:a16="http://schemas.microsoft.com/office/drawing/2014/main" id="{15E7F273-D00D-F71B-2E40-F073ADF79BB9}"/>
              </a:ext>
            </a:extLst>
          </p:cNvPr>
          <p:cNvSpPr>
            <a:spLocks noGrp="1"/>
          </p:cNvSpPr>
          <p:nvPr>
            <p:ph idx="1"/>
          </p:nvPr>
        </p:nvSpPr>
        <p:spPr>
          <a:xfrm>
            <a:off x="4965431" y="2438400"/>
            <a:ext cx="6586489" cy="3785419"/>
          </a:xfrm>
        </p:spPr>
        <p:txBody>
          <a:bodyPr>
            <a:normAutofit/>
          </a:bodyPr>
          <a:lstStyle/>
          <a:p>
            <a:r>
              <a:rPr lang="en-US" sz="2400" dirty="0" err="1"/>
              <a:t>Spullen</a:t>
            </a:r>
            <a:endParaRPr lang="en-US" sz="2400" dirty="0"/>
          </a:p>
          <a:p>
            <a:r>
              <a:rPr lang="en-US" sz="2400" dirty="0"/>
              <a:t>Vervoer</a:t>
            </a:r>
          </a:p>
          <a:p>
            <a:r>
              <a:rPr lang="en-US" sz="2400" dirty="0"/>
              <a:t>Eten &amp; </a:t>
            </a:r>
            <a:r>
              <a:rPr lang="en-US" sz="2400" dirty="0" err="1"/>
              <a:t>drinken</a:t>
            </a:r>
            <a:endParaRPr lang="en-US" sz="2400" dirty="0"/>
          </a:p>
          <a:p>
            <a:r>
              <a:rPr lang="en-US" sz="2400" dirty="0" err="1"/>
              <a:t>Wonen</a:t>
            </a:r>
            <a:r>
              <a:rPr lang="en-US" sz="2400" dirty="0"/>
              <a:t> </a:t>
            </a:r>
          </a:p>
        </p:txBody>
      </p:sp>
      <p:pic>
        <p:nvPicPr>
          <p:cNvPr id="5" name="Tijdelijke aanduiding voor inhoud 4">
            <a:extLst>
              <a:ext uri="{FF2B5EF4-FFF2-40B4-BE49-F238E27FC236}">
                <a16:creationId xmlns:a16="http://schemas.microsoft.com/office/drawing/2014/main" id="{76264A1F-26F2-B50C-417A-2162AB6FAE1F}"/>
              </a:ext>
            </a:extLst>
          </p:cNvPr>
          <p:cNvPicPr>
            <a:picLocks noChangeAspect="1"/>
          </p:cNvPicPr>
          <p:nvPr/>
        </p:nvPicPr>
        <p:blipFill rotWithShape="1">
          <a:blip r:embed="rId2">
            <a:extLst>
              <a:ext uri="{28A0092B-C50C-407E-A947-70E740481C1C}">
                <a14:useLocalDpi xmlns:a14="http://schemas.microsoft.com/office/drawing/2010/main" val="0"/>
              </a:ext>
            </a:extLst>
          </a:blip>
          <a:srcRect r="962"/>
          <a:stretch/>
        </p:blipFill>
        <p:spPr>
          <a:xfrm>
            <a:off x="20" y="10"/>
            <a:ext cx="4635571" cy="6857990"/>
          </a:xfrm>
          <a:prstGeom prst="rect">
            <a:avLst/>
          </a:prstGeom>
          <a:effectLst/>
        </p:spPr>
      </p:pic>
    </p:spTree>
    <p:extLst>
      <p:ext uri="{BB962C8B-B14F-4D97-AF65-F5344CB8AC3E}">
        <p14:creationId xmlns:p14="http://schemas.microsoft.com/office/powerpoint/2010/main" val="182331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D43BC-E031-0B3B-6E56-AFD9E025BDBD}"/>
              </a:ext>
            </a:extLst>
          </p:cNvPr>
          <p:cNvSpPr>
            <a:spLocks noGrp="1"/>
          </p:cNvSpPr>
          <p:nvPr>
            <p:ph type="title"/>
          </p:nvPr>
        </p:nvSpPr>
        <p:spPr/>
        <p:txBody>
          <a:bodyPr/>
          <a:lstStyle/>
          <a:p>
            <a:r>
              <a:rPr lang="nl-NL" sz="4400" b="0" dirty="0">
                <a:solidFill>
                  <a:schemeClr val="accent2">
                    <a:lumMod val="75000"/>
                  </a:schemeClr>
                </a:solidFill>
              </a:rPr>
              <a:t>Maak je eigen impact top 10</a:t>
            </a:r>
          </a:p>
        </p:txBody>
      </p:sp>
      <p:sp>
        <p:nvSpPr>
          <p:cNvPr id="3" name="Tijdelijke aanduiding voor inhoud 2">
            <a:extLst>
              <a:ext uri="{FF2B5EF4-FFF2-40B4-BE49-F238E27FC236}">
                <a16:creationId xmlns:a16="http://schemas.microsoft.com/office/drawing/2014/main" id="{7F2863BC-F710-20FD-8571-12EB5BC85495}"/>
              </a:ext>
            </a:extLst>
          </p:cNvPr>
          <p:cNvSpPr>
            <a:spLocks noGrp="1"/>
          </p:cNvSpPr>
          <p:nvPr>
            <p:ph idx="1"/>
          </p:nvPr>
        </p:nvSpPr>
        <p:spPr/>
        <p:txBody>
          <a:bodyPr/>
          <a:lstStyle/>
          <a:p>
            <a:r>
              <a:rPr lang="nl-NL" dirty="0">
                <a:hlinkClick r:id="rId2"/>
              </a:rPr>
              <a:t>www.mijnverborgenimpact.nl</a:t>
            </a:r>
            <a:r>
              <a:rPr lang="nl-NL" dirty="0"/>
              <a:t> </a:t>
            </a:r>
          </a:p>
          <a:p>
            <a:r>
              <a:rPr lang="nl-NL" dirty="0"/>
              <a:t>Of kom even de QR-code scannen</a:t>
            </a:r>
          </a:p>
        </p:txBody>
      </p:sp>
    </p:spTree>
    <p:extLst>
      <p:ext uri="{BB962C8B-B14F-4D97-AF65-F5344CB8AC3E}">
        <p14:creationId xmlns:p14="http://schemas.microsoft.com/office/powerpoint/2010/main" val="129926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3712" y="216000"/>
            <a:ext cx="6645424" cy="648072"/>
          </a:xfrm>
        </p:spPr>
        <p:txBody>
          <a:bodyPr/>
          <a:lstStyle/>
          <a:p>
            <a:r>
              <a:rPr lang="nl-NL" sz="4000" b="0" dirty="0">
                <a:solidFill>
                  <a:schemeClr val="tx2"/>
                </a:solidFill>
              </a:rPr>
              <a:t>Samenvatten en Evalueren</a:t>
            </a:r>
          </a:p>
        </p:txBody>
      </p:sp>
      <p:sp>
        <p:nvSpPr>
          <p:cNvPr id="3" name="Tijdelijke aanduiding voor inhoud 2"/>
          <p:cNvSpPr>
            <a:spLocks noGrp="1"/>
          </p:cNvSpPr>
          <p:nvPr>
            <p:ph idx="1"/>
          </p:nvPr>
        </p:nvSpPr>
        <p:spPr>
          <a:xfrm>
            <a:off x="398860" y="563166"/>
            <a:ext cx="8363272" cy="4929411"/>
          </a:xfrm>
        </p:spPr>
        <p:txBody>
          <a:bodyPr/>
          <a:lstStyle/>
          <a:p>
            <a:endParaRPr lang="nl-NL" dirty="0"/>
          </a:p>
          <a:p>
            <a:endParaRPr lang="nl-NL" dirty="0"/>
          </a:p>
          <a:p>
            <a:endParaRPr lang="nl-NL" dirty="0"/>
          </a:p>
          <a:p>
            <a:endParaRPr lang="nl-NL" dirty="0"/>
          </a:p>
        </p:txBody>
      </p:sp>
      <p:sp>
        <p:nvSpPr>
          <p:cNvPr id="4" name="Tekstvak 3">
            <a:extLst>
              <a:ext uri="{FF2B5EF4-FFF2-40B4-BE49-F238E27FC236}">
                <a16:creationId xmlns:a16="http://schemas.microsoft.com/office/drawing/2014/main" id="{6077E740-BBE6-4126-6111-3B7CB929923D}"/>
              </a:ext>
            </a:extLst>
          </p:cNvPr>
          <p:cNvSpPr txBox="1"/>
          <p:nvPr/>
        </p:nvSpPr>
        <p:spPr>
          <a:xfrm>
            <a:off x="2283840" y="1504908"/>
            <a:ext cx="6230319" cy="1569660"/>
          </a:xfrm>
          <a:prstGeom prst="rect">
            <a:avLst/>
          </a:prstGeom>
          <a:noFill/>
        </p:spPr>
        <p:txBody>
          <a:bodyPr wrap="square" rtlCol="0">
            <a:spAutoFit/>
          </a:bodyPr>
          <a:lstStyle/>
          <a:p>
            <a:r>
              <a:rPr lang="nl-NL" sz="3200" dirty="0">
                <a:latin typeface="Arial" panose="020B0604020202020204" pitchFamily="34" charset="0"/>
                <a:cs typeface="Arial" panose="020B0604020202020204" pitchFamily="34" charset="0"/>
              </a:rPr>
              <a:t>- De impact top 10</a:t>
            </a:r>
          </a:p>
          <a:p>
            <a:r>
              <a:rPr lang="nl-NL" sz="3200" dirty="0">
                <a:latin typeface="Arial" panose="020B0604020202020204" pitchFamily="34" charset="0"/>
                <a:cs typeface="Arial" panose="020B0604020202020204" pitchFamily="34" charset="0"/>
              </a:rPr>
              <a:t>- De vier sectoren</a:t>
            </a:r>
          </a:p>
          <a:p>
            <a:r>
              <a:rPr lang="nl-NL" sz="3200" dirty="0">
                <a:latin typeface="Arial" panose="020B0604020202020204" pitchFamily="34" charset="0"/>
                <a:cs typeface="Arial" panose="020B0604020202020204" pitchFamily="34" charset="0"/>
              </a:rPr>
              <a:t>- Welke tips zijn het populairste? </a:t>
            </a:r>
          </a:p>
        </p:txBody>
      </p:sp>
    </p:spTree>
    <p:extLst>
      <p:ext uri="{BB962C8B-B14F-4D97-AF65-F5344CB8AC3E}">
        <p14:creationId xmlns:p14="http://schemas.microsoft.com/office/powerpoint/2010/main" val="18570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F112F-9CEF-54E3-F144-2ED84A29B89F}"/>
              </a:ext>
            </a:extLst>
          </p:cNvPr>
          <p:cNvSpPr>
            <a:spLocks noGrp="1"/>
          </p:cNvSpPr>
          <p:nvPr>
            <p:ph type="title"/>
          </p:nvPr>
        </p:nvSpPr>
        <p:spPr/>
        <p:txBody>
          <a:bodyPr>
            <a:normAutofit/>
          </a:bodyPr>
          <a:lstStyle/>
          <a:p>
            <a:r>
              <a:rPr lang="nl-NL" sz="8800" dirty="0">
                <a:solidFill>
                  <a:schemeClr val="accent5"/>
                </a:solidFill>
                <a:latin typeface="Arial" panose="020B0604020202020204" pitchFamily="34" charset="0"/>
                <a:cs typeface="Arial" panose="020B0604020202020204" pitchFamily="34" charset="0"/>
              </a:rPr>
              <a:t>Opfrissing</a:t>
            </a:r>
            <a:r>
              <a:rPr lang="nl-NL" dirty="0">
                <a:latin typeface="Arial" panose="020B0604020202020204" pitchFamily="34" charset="0"/>
                <a:cs typeface="Arial" panose="020B0604020202020204" pitchFamily="34" charset="0"/>
              </a:rPr>
              <a:t> </a:t>
            </a:r>
          </a:p>
        </p:txBody>
      </p:sp>
      <p:sp>
        <p:nvSpPr>
          <p:cNvPr id="3" name="Tekstvak 2">
            <a:extLst>
              <a:ext uri="{FF2B5EF4-FFF2-40B4-BE49-F238E27FC236}">
                <a16:creationId xmlns:a16="http://schemas.microsoft.com/office/drawing/2014/main" id="{ADA31D30-474A-4937-D9CC-B0ABD22769E2}"/>
              </a:ext>
            </a:extLst>
          </p:cNvPr>
          <p:cNvSpPr txBox="1"/>
          <p:nvPr/>
        </p:nvSpPr>
        <p:spPr>
          <a:xfrm>
            <a:off x="947208" y="2446318"/>
            <a:ext cx="657893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3600" dirty="0">
                <a:latin typeface="Arial" panose="020B0604020202020204" pitchFamily="34" charset="0"/>
                <a:cs typeface="Arial" panose="020B0604020202020204" pitchFamily="34" charset="0"/>
              </a:rPr>
              <a:t> -  Verborgen impact </a:t>
            </a:r>
          </a:p>
          <a:p>
            <a:pPr marL="571500" indent="-571500">
              <a:buFontTx/>
              <a:buChar char="-"/>
            </a:pPr>
            <a:r>
              <a:rPr lang="nl-NL" sz="3600" dirty="0">
                <a:latin typeface="Arial" panose="020B0604020202020204" pitchFamily="34" charset="0"/>
                <a:cs typeface="Arial" panose="020B0604020202020204" pitchFamily="34" charset="0"/>
              </a:rPr>
              <a:t>Ecosysteem</a:t>
            </a:r>
          </a:p>
          <a:p>
            <a:pPr marL="571500" indent="-571500">
              <a:buFontTx/>
              <a:buChar char="-"/>
            </a:pPr>
            <a:r>
              <a:rPr lang="nl-NL" sz="3600" dirty="0">
                <a:latin typeface="Arial" panose="020B0604020202020204" pitchFamily="34" charset="0"/>
                <a:cs typeface="Arial" panose="020B0604020202020204" pitchFamily="34" charset="0"/>
              </a:rPr>
              <a:t>Biodiversiteit</a:t>
            </a:r>
          </a:p>
          <a:p>
            <a:pPr marL="571500" indent="-571500">
              <a:buFontTx/>
              <a:buChar char="-"/>
            </a:pPr>
            <a:r>
              <a:rPr lang="nl-NL" sz="3600" dirty="0">
                <a:latin typeface="Arial" panose="020B0604020202020204" pitchFamily="34" charset="0"/>
                <a:cs typeface="Arial" panose="020B0604020202020204" pitchFamily="34" charset="0"/>
              </a:rPr>
              <a:t>Duurzaamheid </a:t>
            </a:r>
          </a:p>
          <a:p>
            <a:pPr marL="571500" indent="-571500">
              <a:buFontTx/>
              <a:buChar char="-"/>
            </a:pPr>
            <a:r>
              <a:rPr lang="nl-NL" sz="3600" dirty="0">
                <a:latin typeface="Arial" panose="020B0604020202020204" pitchFamily="34" charset="0"/>
                <a:cs typeface="Arial" panose="020B0604020202020204" pitchFamily="34" charset="0"/>
              </a:rPr>
              <a:t>Keten van impact</a:t>
            </a:r>
          </a:p>
        </p:txBody>
      </p:sp>
    </p:spTree>
    <p:extLst>
      <p:ext uri="{BB962C8B-B14F-4D97-AF65-F5344CB8AC3E}">
        <p14:creationId xmlns:p14="http://schemas.microsoft.com/office/powerpoint/2010/main" val="221319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6F210-667D-99DF-57D0-E1FA9C94ECC1}"/>
              </a:ext>
            </a:extLst>
          </p:cNvPr>
          <p:cNvSpPr>
            <a:spLocks noGrp="1"/>
          </p:cNvSpPr>
          <p:nvPr>
            <p:ph type="title"/>
          </p:nvPr>
        </p:nvSpPr>
        <p:spPr/>
        <p:txBody>
          <a:bodyPr>
            <a:normAutofit fontScale="90000"/>
          </a:bodyPr>
          <a:lstStyle/>
          <a:p>
            <a:r>
              <a:rPr lang="nl-NL" sz="10700" dirty="0">
                <a:solidFill>
                  <a:schemeClr val="accent3">
                    <a:lumMod val="50000"/>
                  </a:schemeClr>
                </a:solidFill>
                <a:latin typeface="Arial" panose="020B0604020202020204" pitchFamily="34" charset="0"/>
                <a:cs typeface="Arial" panose="020B0604020202020204" pitchFamily="34" charset="0"/>
              </a:rPr>
              <a:t>Vandaag</a:t>
            </a:r>
            <a:r>
              <a:rPr lang="nl-NL" sz="10700" dirty="0">
                <a:solidFill>
                  <a:schemeClr val="accent3">
                    <a:lumMod val="50000"/>
                  </a:schemeClr>
                </a:solidFill>
                <a:latin typeface="American Typewriter" panose="02090604020004020304" pitchFamily="18" charset="77"/>
              </a:rPr>
              <a:t> </a:t>
            </a:r>
            <a:br>
              <a:rPr lang="nl-NL" dirty="0"/>
            </a:br>
            <a:endParaRPr lang="nl-NL" dirty="0"/>
          </a:p>
        </p:txBody>
      </p:sp>
      <p:sp>
        <p:nvSpPr>
          <p:cNvPr id="3" name="Tekstvak 2">
            <a:extLst>
              <a:ext uri="{FF2B5EF4-FFF2-40B4-BE49-F238E27FC236}">
                <a16:creationId xmlns:a16="http://schemas.microsoft.com/office/drawing/2014/main" id="{2A2104C0-ED66-C5CB-96CC-D054013424BA}"/>
              </a:ext>
            </a:extLst>
          </p:cNvPr>
          <p:cNvSpPr txBox="1"/>
          <p:nvPr/>
        </p:nvSpPr>
        <p:spPr>
          <a:xfrm>
            <a:off x="643502" y="2197126"/>
            <a:ext cx="9944100" cy="2616101"/>
          </a:xfrm>
          <a:prstGeom prst="rect">
            <a:avLst/>
          </a:prstGeom>
          <a:noFill/>
        </p:spPr>
        <p:txBody>
          <a:bodyPr wrap="square" rtlCol="0">
            <a:spAutoFit/>
          </a:bodyPr>
          <a:lstStyle/>
          <a:p>
            <a:r>
              <a:rPr lang="nl-NL" sz="4400" dirty="0">
                <a:solidFill>
                  <a:schemeClr val="accent2"/>
                </a:solidFill>
                <a:latin typeface="Arial" panose="020B0604020202020204" pitchFamily="34" charset="0"/>
                <a:cs typeface="Arial" panose="020B0604020202020204" pitchFamily="34" charset="0"/>
              </a:rPr>
              <a:t>Doel: </a:t>
            </a:r>
          </a:p>
          <a:p>
            <a:r>
              <a:rPr lang="nl-NL" sz="3200" dirty="0">
                <a:solidFill>
                  <a:schemeClr val="accent2"/>
                </a:solidFill>
                <a:latin typeface="Arial" panose="020B0604020202020204" pitchFamily="34" charset="0"/>
                <a:cs typeface="Arial" panose="020B0604020202020204" pitchFamily="34" charset="0"/>
              </a:rPr>
              <a:t>-Welke soorten impact zijn er</a:t>
            </a:r>
          </a:p>
          <a:p>
            <a:r>
              <a:rPr lang="nl-NL" sz="3200" dirty="0">
                <a:solidFill>
                  <a:schemeClr val="accent2"/>
                </a:solidFill>
                <a:latin typeface="Arial" panose="020B0604020202020204" pitchFamily="34" charset="0"/>
                <a:cs typeface="Arial" panose="020B0604020202020204" pitchFamily="34" charset="0"/>
              </a:rPr>
              <a:t>-Wat is de impact top 10 </a:t>
            </a:r>
          </a:p>
          <a:p>
            <a:r>
              <a:rPr lang="nl-NL" sz="3200" dirty="0">
                <a:solidFill>
                  <a:schemeClr val="accent2"/>
                </a:solidFill>
                <a:latin typeface="Arial" panose="020B0604020202020204" pitchFamily="34" charset="0"/>
                <a:cs typeface="Arial" panose="020B0604020202020204" pitchFamily="34" charset="0"/>
              </a:rPr>
              <a:t>-Wat zijn de vier sectoren</a:t>
            </a:r>
          </a:p>
          <a:p>
            <a:endParaRPr lang="nl-NL" sz="2400" dirty="0"/>
          </a:p>
        </p:txBody>
      </p:sp>
    </p:spTree>
    <p:extLst>
      <p:ext uri="{BB962C8B-B14F-4D97-AF65-F5344CB8AC3E}">
        <p14:creationId xmlns:p14="http://schemas.microsoft.com/office/powerpoint/2010/main" val="334018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236D1E4-9557-6940-BD91-E67D2ECAA930}"/>
              </a:ext>
            </a:extLst>
          </p:cNvPr>
          <p:cNvPicPr>
            <a:picLocks noChangeAspect="1"/>
          </p:cNvPicPr>
          <p:nvPr/>
        </p:nvPicPr>
        <p:blipFill>
          <a:blip r:embed="rId2"/>
          <a:stretch>
            <a:fillRect/>
          </a:stretch>
        </p:blipFill>
        <p:spPr>
          <a:xfrm>
            <a:off x="2167649" y="0"/>
            <a:ext cx="7608728" cy="6858000"/>
          </a:xfrm>
          <a:prstGeom prst="rect">
            <a:avLst/>
          </a:prstGeom>
        </p:spPr>
      </p:pic>
      <p:sp>
        <p:nvSpPr>
          <p:cNvPr id="2" name="Titel 1">
            <a:extLst>
              <a:ext uri="{FF2B5EF4-FFF2-40B4-BE49-F238E27FC236}">
                <a16:creationId xmlns:a16="http://schemas.microsoft.com/office/drawing/2014/main" id="{E6423012-F0C2-256D-250E-B85742FB78EB}"/>
              </a:ext>
            </a:extLst>
          </p:cNvPr>
          <p:cNvSpPr>
            <a:spLocks noGrp="1"/>
          </p:cNvSpPr>
          <p:nvPr>
            <p:ph type="title"/>
          </p:nvPr>
        </p:nvSpPr>
        <p:spPr/>
        <p:txBody>
          <a:bodyPr/>
          <a:lstStyle/>
          <a:p>
            <a:endParaRPr lang="nl-NL" dirty="0"/>
          </a:p>
        </p:txBody>
      </p:sp>
    </p:spTree>
    <p:extLst>
      <p:ext uri="{BB962C8B-B14F-4D97-AF65-F5344CB8AC3E}">
        <p14:creationId xmlns:p14="http://schemas.microsoft.com/office/powerpoint/2010/main" val="227852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90B99-EBA5-4CFF-F61C-D6A8252A96BB}"/>
              </a:ext>
            </a:extLst>
          </p:cNvPr>
          <p:cNvSpPr>
            <a:spLocks noGrp="1"/>
          </p:cNvSpPr>
          <p:nvPr>
            <p:ph type="title"/>
          </p:nvPr>
        </p:nvSpPr>
        <p:spPr/>
        <p:txBody>
          <a:bodyPr>
            <a:normAutofit fontScale="90000"/>
          </a:bodyPr>
          <a:lstStyle/>
          <a:p>
            <a:br>
              <a:rPr lang="nl-NL" sz="8900" dirty="0">
                <a:solidFill>
                  <a:schemeClr val="accent1"/>
                </a:solidFill>
                <a:latin typeface="American Typewriter" panose="02090604020004020304" pitchFamily="18" charset="77"/>
              </a:rPr>
            </a:br>
            <a:br>
              <a:rPr lang="nl-NL" sz="8900" dirty="0">
                <a:solidFill>
                  <a:schemeClr val="accent1"/>
                </a:solidFill>
                <a:latin typeface="American Typewriter" panose="02090604020004020304" pitchFamily="18" charset="77"/>
              </a:rPr>
            </a:br>
            <a:r>
              <a:rPr lang="nl-NL" sz="8900" dirty="0">
                <a:solidFill>
                  <a:schemeClr val="accent1"/>
                </a:solidFill>
                <a:latin typeface="Arial" panose="020B0604020202020204" pitchFamily="34" charset="0"/>
                <a:cs typeface="Arial" panose="020B0604020202020204" pitchFamily="34" charset="0"/>
              </a:rPr>
              <a:t>Vraag </a:t>
            </a:r>
            <a:r>
              <a:rPr lang="nl-NL" sz="8900" dirty="0" err="1">
                <a:solidFill>
                  <a:schemeClr val="accent1"/>
                </a:solidFill>
                <a:latin typeface="Arial" panose="020B0604020202020204" pitchFamily="34" charset="0"/>
                <a:cs typeface="Arial" panose="020B0604020202020204" pitchFamily="34" charset="0"/>
              </a:rPr>
              <a:t>mentimeter</a:t>
            </a:r>
            <a:r>
              <a:rPr lang="nl-NL" sz="8900" dirty="0">
                <a:solidFill>
                  <a:schemeClr val="accent1"/>
                </a:solidFill>
                <a:latin typeface="Arial" panose="020B0604020202020204" pitchFamily="34" charset="0"/>
                <a:cs typeface="Arial" panose="020B0604020202020204" pitchFamily="34" charset="0"/>
              </a:rPr>
              <a:t> </a:t>
            </a:r>
            <a:br>
              <a:rPr lang="nl-NL" sz="8900" dirty="0">
                <a:solidFill>
                  <a:schemeClr val="accent1"/>
                </a:solidFill>
                <a:latin typeface="American Typewriter" panose="02090604020004020304" pitchFamily="18" charset="77"/>
              </a:rPr>
            </a:br>
            <a:br>
              <a:rPr lang="nl-NL" dirty="0"/>
            </a:br>
            <a:endParaRPr lang="nl-NL" dirty="0"/>
          </a:p>
        </p:txBody>
      </p:sp>
    </p:spTree>
    <p:extLst>
      <p:ext uri="{BB962C8B-B14F-4D97-AF65-F5344CB8AC3E}">
        <p14:creationId xmlns:p14="http://schemas.microsoft.com/office/powerpoint/2010/main" val="272359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01C25-2FBA-3063-8E0E-9E8359FCDC50}"/>
              </a:ext>
            </a:extLst>
          </p:cNvPr>
          <p:cNvSpPr>
            <a:spLocks noGrp="1"/>
          </p:cNvSpPr>
          <p:nvPr>
            <p:ph type="title"/>
          </p:nvPr>
        </p:nvSpPr>
        <p:spPr/>
        <p:txBody>
          <a:bodyPr/>
          <a:lstStyle/>
          <a:p>
            <a:endParaRPr lang="nl-NL" sz="4800" dirty="0">
              <a:solidFill>
                <a:schemeClr val="accent5"/>
              </a:solidFill>
              <a:latin typeface="American Typewriter" panose="02090604020004020304" pitchFamily="18" charset="77"/>
            </a:endParaRPr>
          </a:p>
        </p:txBody>
      </p:sp>
      <p:sp>
        <p:nvSpPr>
          <p:cNvPr id="3" name="Tijdelijke aanduiding voor inhoud 2">
            <a:extLst>
              <a:ext uri="{FF2B5EF4-FFF2-40B4-BE49-F238E27FC236}">
                <a16:creationId xmlns:a16="http://schemas.microsoft.com/office/drawing/2014/main" id="{3F8B2B77-ED69-8EA7-A5B1-9BB3B07BC36F}"/>
              </a:ext>
            </a:extLst>
          </p:cNvPr>
          <p:cNvSpPr>
            <a:spLocks noGrp="1"/>
          </p:cNvSpPr>
          <p:nvPr>
            <p:ph idx="1"/>
          </p:nvPr>
        </p:nvSpPr>
        <p:spPr/>
        <p:txBody>
          <a:bodyPr>
            <a:normAutofit/>
          </a:bodyPr>
          <a:lstStyle/>
          <a:p>
            <a:pPr marL="0" indent="0">
              <a:buNone/>
            </a:pPr>
            <a:endParaRPr lang="nl-NL" dirty="0"/>
          </a:p>
          <a:p>
            <a:pPr marL="0" indent="0">
              <a:buNone/>
            </a:pPr>
            <a:endParaRPr lang="nl-NL" dirty="0">
              <a:solidFill>
                <a:schemeClr val="accent2">
                  <a:lumMod val="50000"/>
                </a:schemeClr>
              </a:solidFill>
              <a:latin typeface="American Typewriter" panose="02090604020004020304" pitchFamily="18" charset="77"/>
            </a:endParaRPr>
          </a:p>
          <a:p>
            <a:pPr marL="0" indent="0">
              <a:buNone/>
            </a:pPr>
            <a:endParaRPr lang="nl-NL" dirty="0"/>
          </a:p>
          <a:p>
            <a:pPr marL="0" indent="0">
              <a:buNone/>
            </a:pPr>
            <a:endParaRPr lang="nl-NL" dirty="0"/>
          </a:p>
          <a:p>
            <a:pPr marL="0" indent="0">
              <a:buNone/>
            </a:pPr>
            <a:endParaRPr lang="nl-NL" sz="4000" dirty="0">
              <a:solidFill>
                <a:schemeClr val="accent5"/>
              </a:solidFill>
              <a:latin typeface="American Typewriter" panose="02090604020004020304" pitchFamily="18" charset="77"/>
            </a:endParaRPr>
          </a:p>
          <a:p>
            <a:pPr marL="0" indent="0">
              <a:buNone/>
            </a:pPr>
            <a:endParaRPr lang="nl-NL" dirty="0"/>
          </a:p>
        </p:txBody>
      </p:sp>
      <p:pic>
        <p:nvPicPr>
          <p:cNvPr id="5" name="Afbeelding 4">
            <a:extLst>
              <a:ext uri="{FF2B5EF4-FFF2-40B4-BE49-F238E27FC236}">
                <a16:creationId xmlns:a16="http://schemas.microsoft.com/office/drawing/2014/main" id="{EB96A59A-2611-F39D-6EA2-E5CAA59F4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821" y="-454516"/>
            <a:ext cx="9456373" cy="8656854"/>
          </a:xfrm>
          <a:prstGeom prst="rect">
            <a:avLst/>
          </a:prstGeom>
        </p:spPr>
      </p:pic>
    </p:spTree>
    <p:extLst>
      <p:ext uri="{BB962C8B-B14F-4D97-AF65-F5344CB8AC3E}">
        <p14:creationId xmlns:p14="http://schemas.microsoft.com/office/powerpoint/2010/main" val="32244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350C1-847E-8537-8D6A-499239C6CF9D}"/>
              </a:ext>
            </a:extLst>
          </p:cNvPr>
          <p:cNvSpPr>
            <a:spLocks noGrp="1"/>
          </p:cNvSpPr>
          <p:nvPr>
            <p:ph type="title"/>
          </p:nvPr>
        </p:nvSpPr>
        <p:spPr/>
        <p:txBody>
          <a:bodyPr/>
          <a:lstStyle/>
          <a:p>
            <a:r>
              <a:rPr lang="nl-NL" sz="4400" dirty="0" err="1">
                <a:solidFill>
                  <a:schemeClr val="accent6"/>
                </a:solidFill>
              </a:rPr>
              <a:t>What’s</a:t>
            </a:r>
            <a:r>
              <a:rPr lang="nl-NL" sz="4400" dirty="0">
                <a:solidFill>
                  <a:schemeClr val="accent6"/>
                </a:solidFill>
              </a:rPr>
              <a:t> up </a:t>
            </a:r>
            <a:r>
              <a:rPr lang="nl-NL" sz="4400" dirty="0" err="1">
                <a:solidFill>
                  <a:schemeClr val="accent6"/>
                </a:solidFill>
              </a:rPr>
              <a:t>with</a:t>
            </a:r>
            <a:r>
              <a:rPr lang="nl-NL" sz="4400" dirty="0">
                <a:solidFill>
                  <a:schemeClr val="accent6"/>
                </a:solidFill>
              </a:rPr>
              <a:t> water </a:t>
            </a:r>
          </a:p>
        </p:txBody>
      </p:sp>
      <p:sp>
        <p:nvSpPr>
          <p:cNvPr id="3" name="Tijdelijke aanduiding voor inhoud 2">
            <a:extLst>
              <a:ext uri="{FF2B5EF4-FFF2-40B4-BE49-F238E27FC236}">
                <a16:creationId xmlns:a16="http://schemas.microsoft.com/office/drawing/2014/main" id="{D639DCC9-DC7D-2217-F3FB-87F9BB77FF5F}"/>
              </a:ext>
            </a:extLst>
          </p:cNvPr>
          <p:cNvSpPr>
            <a:spLocks noGrp="1"/>
          </p:cNvSpPr>
          <p:nvPr>
            <p:ph idx="1"/>
          </p:nvPr>
        </p:nvSpPr>
        <p:spPr>
          <a:xfrm>
            <a:off x="2735628" y="1196753"/>
            <a:ext cx="6020914" cy="2383355"/>
          </a:xfrm>
        </p:spPr>
        <p:style>
          <a:lnRef idx="2">
            <a:schemeClr val="accent1">
              <a:shade val="50000"/>
            </a:schemeClr>
          </a:lnRef>
          <a:fillRef idx="1">
            <a:schemeClr val="accent1"/>
          </a:fillRef>
          <a:effectRef idx="0">
            <a:schemeClr val="accent1"/>
          </a:effectRef>
          <a:fontRef idx="minor">
            <a:schemeClr val="lt1"/>
          </a:fontRef>
        </p:style>
        <p:txBody>
          <a:bodyPr/>
          <a:lstStyle/>
          <a:p>
            <a:r>
              <a:rPr lang="nl-NL" dirty="0"/>
              <a:t>Zoet water</a:t>
            </a:r>
          </a:p>
          <a:p>
            <a:r>
              <a:rPr lang="nl-NL" dirty="0"/>
              <a:t>Watergebruik </a:t>
            </a:r>
          </a:p>
          <a:p>
            <a:r>
              <a:rPr lang="nl-NL" dirty="0"/>
              <a:t>Waterschaarste </a:t>
            </a:r>
          </a:p>
          <a:p>
            <a:r>
              <a:rPr lang="nl-NL" dirty="0"/>
              <a:t>Waar zit het water? </a:t>
            </a:r>
          </a:p>
        </p:txBody>
      </p:sp>
      <p:pic>
        <p:nvPicPr>
          <p:cNvPr id="4" name="Tijdelijke aanduiding voor inhoud 4">
            <a:extLst>
              <a:ext uri="{FF2B5EF4-FFF2-40B4-BE49-F238E27FC236}">
                <a16:creationId xmlns:a16="http://schemas.microsoft.com/office/drawing/2014/main" id="{779D6EC4-D50D-3AF6-0F69-884633658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6366"/>
            <a:ext cx="2845179" cy="1061634"/>
          </a:xfrm>
          <a:prstGeom prst="rect">
            <a:avLst/>
          </a:prstGeom>
        </p:spPr>
      </p:pic>
    </p:spTree>
    <p:extLst>
      <p:ext uri="{BB962C8B-B14F-4D97-AF65-F5344CB8AC3E}">
        <p14:creationId xmlns:p14="http://schemas.microsoft.com/office/powerpoint/2010/main" val="379380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03C4D-C9D9-3F0C-DE59-A00EF12DC459}"/>
              </a:ext>
            </a:extLst>
          </p:cNvPr>
          <p:cNvSpPr>
            <a:spLocks noGrp="1"/>
          </p:cNvSpPr>
          <p:nvPr>
            <p:ph type="title"/>
          </p:nvPr>
        </p:nvSpPr>
        <p:spPr/>
        <p:txBody>
          <a:bodyPr/>
          <a:lstStyle/>
          <a:p>
            <a:r>
              <a:rPr lang="nl-NL" sz="5400" dirty="0">
                <a:solidFill>
                  <a:schemeClr val="accent5">
                    <a:lumMod val="50000"/>
                  </a:schemeClr>
                </a:solidFill>
              </a:rPr>
              <a:t>Schaarse grondstoffen</a:t>
            </a:r>
          </a:p>
        </p:txBody>
      </p:sp>
      <p:sp>
        <p:nvSpPr>
          <p:cNvPr id="3" name="Tijdelijke aanduiding voor inhoud 2">
            <a:extLst>
              <a:ext uri="{FF2B5EF4-FFF2-40B4-BE49-F238E27FC236}">
                <a16:creationId xmlns:a16="http://schemas.microsoft.com/office/drawing/2014/main" id="{0B77E84C-85C8-2FC3-CB89-0F752E48B187}"/>
              </a:ext>
            </a:extLst>
          </p:cNvPr>
          <p:cNvSpPr>
            <a:spLocks noGrp="1"/>
          </p:cNvSpPr>
          <p:nvPr>
            <p:ph idx="1"/>
          </p:nvPr>
        </p:nvSpPr>
        <p:spPr>
          <a:xfrm>
            <a:off x="2735627" y="1196754"/>
            <a:ext cx="6299885" cy="1484454"/>
          </a:xfrm>
        </p:spPr>
        <p:style>
          <a:lnRef idx="2">
            <a:schemeClr val="accent4">
              <a:shade val="50000"/>
            </a:schemeClr>
          </a:lnRef>
          <a:fillRef idx="1">
            <a:schemeClr val="accent4"/>
          </a:fillRef>
          <a:effectRef idx="0">
            <a:schemeClr val="accent4"/>
          </a:effectRef>
          <a:fontRef idx="minor">
            <a:schemeClr val="lt1"/>
          </a:fontRef>
        </p:style>
        <p:txBody>
          <a:bodyPr/>
          <a:lstStyle/>
          <a:p>
            <a:r>
              <a:rPr lang="nl-NL" dirty="0"/>
              <a:t>Het nut</a:t>
            </a:r>
          </a:p>
          <a:p>
            <a:r>
              <a:rPr lang="nl-NL" dirty="0"/>
              <a:t>Wanneer raakt het op </a:t>
            </a:r>
          </a:p>
        </p:txBody>
      </p:sp>
      <p:pic>
        <p:nvPicPr>
          <p:cNvPr id="4" name="Tijdelijke aanduiding voor inhoud 4" descr="Afbeelding met tekst&#10;&#10;Automatisch gegenereerde beschrijving">
            <a:extLst>
              <a:ext uri="{FF2B5EF4-FFF2-40B4-BE49-F238E27FC236}">
                <a16:creationId xmlns:a16="http://schemas.microsoft.com/office/drawing/2014/main" id="{92F73596-243A-52DE-57B2-8C83493FA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19111"/>
            <a:ext cx="2061275" cy="838890"/>
          </a:xfrm>
          <a:prstGeom prst="rect">
            <a:avLst/>
          </a:prstGeom>
        </p:spPr>
      </p:pic>
    </p:spTree>
    <p:extLst>
      <p:ext uri="{BB962C8B-B14F-4D97-AF65-F5344CB8AC3E}">
        <p14:creationId xmlns:p14="http://schemas.microsoft.com/office/powerpoint/2010/main" val="26082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3BFC4-5CE3-A8BB-F2E6-4B610640423A}"/>
              </a:ext>
            </a:extLst>
          </p:cNvPr>
          <p:cNvSpPr>
            <a:spLocks noGrp="1"/>
          </p:cNvSpPr>
          <p:nvPr>
            <p:ph type="title"/>
          </p:nvPr>
        </p:nvSpPr>
        <p:spPr/>
        <p:txBody>
          <a:bodyPr/>
          <a:lstStyle/>
          <a:p>
            <a:r>
              <a:rPr lang="nl-NL" sz="4800" dirty="0">
                <a:solidFill>
                  <a:schemeClr val="accent3">
                    <a:lumMod val="75000"/>
                  </a:schemeClr>
                </a:solidFill>
              </a:rPr>
              <a:t>Energievoorraden </a:t>
            </a:r>
          </a:p>
        </p:txBody>
      </p:sp>
      <p:sp>
        <p:nvSpPr>
          <p:cNvPr id="3" name="Tijdelijke aanduiding voor inhoud 2">
            <a:extLst>
              <a:ext uri="{FF2B5EF4-FFF2-40B4-BE49-F238E27FC236}">
                <a16:creationId xmlns:a16="http://schemas.microsoft.com/office/drawing/2014/main" id="{C2270E70-AEB9-D75E-BD5B-1E0575087C6E}"/>
              </a:ext>
            </a:extLst>
          </p:cNvPr>
          <p:cNvSpPr>
            <a:spLocks noGrp="1"/>
          </p:cNvSpPr>
          <p:nvPr>
            <p:ph idx="1"/>
          </p:nvPr>
        </p:nvSpPr>
        <p:spPr>
          <a:xfrm>
            <a:off x="1836725" y="1498462"/>
            <a:ext cx="7415763" cy="1694189"/>
          </a:xfrm>
        </p:spPr>
        <p:style>
          <a:lnRef idx="2">
            <a:schemeClr val="accent2">
              <a:shade val="50000"/>
            </a:schemeClr>
          </a:lnRef>
          <a:fillRef idx="1">
            <a:schemeClr val="accent2"/>
          </a:fillRef>
          <a:effectRef idx="0">
            <a:schemeClr val="accent2"/>
          </a:effectRef>
          <a:fontRef idx="minor">
            <a:schemeClr val="lt1"/>
          </a:fontRef>
        </p:style>
        <p:txBody>
          <a:bodyPr/>
          <a:lstStyle/>
          <a:p>
            <a:r>
              <a:rPr lang="nl-NL" dirty="0"/>
              <a:t>Uitstoot broeikasgassen</a:t>
            </a:r>
          </a:p>
          <a:p>
            <a:r>
              <a:rPr lang="nl-NL" dirty="0"/>
              <a:t>Wat is fossiele energie nou precies? </a:t>
            </a:r>
          </a:p>
        </p:txBody>
      </p:sp>
      <p:pic>
        <p:nvPicPr>
          <p:cNvPr id="4" name="Tijdelijke aanduiding voor inhoud 6">
            <a:extLst>
              <a:ext uri="{FF2B5EF4-FFF2-40B4-BE49-F238E27FC236}">
                <a16:creationId xmlns:a16="http://schemas.microsoft.com/office/drawing/2014/main" id="{7FD47BFF-236F-FEFD-E48D-916A496BD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1792"/>
            <a:ext cx="2735627" cy="1006207"/>
          </a:xfrm>
          <a:prstGeom prst="rect">
            <a:avLst/>
          </a:prstGeom>
        </p:spPr>
      </p:pic>
    </p:spTree>
    <p:extLst>
      <p:ext uri="{BB962C8B-B14F-4D97-AF65-F5344CB8AC3E}">
        <p14:creationId xmlns:p14="http://schemas.microsoft.com/office/powerpoint/2010/main" val="608237348"/>
      </p:ext>
    </p:extLst>
  </p:cSld>
  <p:clrMapOvr>
    <a:masterClrMapping/>
  </p:clrMapOvr>
</p:sld>
</file>

<file path=ppt/theme/theme1.xml><?xml version="1.0" encoding="utf-8"?>
<a:theme xmlns:a="http://schemas.openxmlformats.org/drawingml/2006/main" name="Kantoorthema">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8AC8B8-30A1-46B1-8D40-EB3B7523D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6000</TotalTime>
  <Words>288</Words>
  <Application>Microsoft Office PowerPoint</Application>
  <PresentationFormat>Breedbeeld</PresentationFormat>
  <Paragraphs>79</Paragraphs>
  <Slides>18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American Typewriter</vt:lpstr>
      <vt:lpstr>Arial</vt:lpstr>
      <vt:lpstr>Calibri</vt:lpstr>
      <vt:lpstr>Calibri Light</vt:lpstr>
      <vt:lpstr>Wingdings</vt:lpstr>
      <vt:lpstr>Kantoorthema</vt:lpstr>
      <vt:lpstr>PowerPoint-presentatie</vt:lpstr>
      <vt:lpstr>Opfrissing </vt:lpstr>
      <vt:lpstr>Vandaag  </vt:lpstr>
      <vt:lpstr>PowerPoint-presentatie</vt:lpstr>
      <vt:lpstr>  Vraag mentimeter   </vt:lpstr>
      <vt:lpstr>PowerPoint-presentatie</vt:lpstr>
      <vt:lpstr>What’s up with water </vt:lpstr>
      <vt:lpstr>Schaarse grondstoffen</vt:lpstr>
      <vt:lpstr>Energievoorraden </vt:lpstr>
      <vt:lpstr>Biodiversiteit</vt:lpstr>
      <vt:lpstr>Milieuvervuiling </vt:lpstr>
      <vt:lpstr>Even verwerken</vt:lpstr>
      <vt:lpstr>PowerPoint-presentatie</vt:lpstr>
      <vt:lpstr>PowerPoint-presentatie</vt:lpstr>
      <vt:lpstr>De impact top 10 </vt:lpstr>
      <vt:lpstr>De top 10, onderverdeeld in vier sectoren </vt:lpstr>
      <vt:lpstr>Maak je eigen impact top 10</vt:lpstr>
      <vt:lpstr>Samenvatten en Evalueren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22</cp:revision>
  <dcterms:created xsi:type="dcterms:W3CDTF">2021-07-07T07:37:45Z</dcterms:created>
  <dcterms:modified xsi:type="dcterms:W3CDTF">2022-09-27T08:37:24Z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